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0" autoAdjust="0"/>
    <p:restoredTop sz="87979" autoAdjust="0"/>
  </p:normalViewPr>
  <p:slideViewPr>
    <p:cSldViewPr snapToGrid="0">
      <p:cViewPr varScale="1">
        <p:scale>
          <a:sx n="97" d="100"/>
          <a:sy n="97" d="100"/>
        </p:scale>
        <p:origin x="7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Mahoney" userId="8be4dd9d9bd97828" providerId="LiveId" clId="{B8539D07-1691-45A6-8580-346360999AB1}"/>
    <pc:docChg chg="modSld">
      <pc:chgData name="Joe Mahoney" userId="8be4dd9d9bd97828" providerId="LiveId" clId="{B8539D07-1691-45A6-8580-346360999AB1}" dt="2024-02-21T02:38:27.965" v="1" actId="20577"/>
      <pc:docMkLst>
        <pc:docMk/>
      </pc:docMkLst>
      <pc:sldChg chg="modSp mod">
        <pc:chgData name="Joe Mahoney" userId="8be4dd9d9bd97828" providerId="LiveId" clId="{B8539D07-1691-45A6-8580-346360999AB1}" dt="2024-02-21T02:38:27.965" v="1" actId="20577"/>
        <pc:sldMkLst>
          <pc:docMk/>
          <pc:sldMk cId="2362534912" sldId="267"/>
        </pc:sldMkLst>
        <pc:spChg chg="mod">
          <ac:chgData name="Joe Mahoney" userId="8be4dd9d9bd97828" providerId="LiveId" clId="{B8539D07-1691-45A6-8580-346360999AB1}" dt="2024-02-21T02:38:27.965" v="1" actId="20577"/>
          <ac:spMkLst>
            <pc:docMk/>
            <pc:sldMk cId="2362534912" sldId="267"/>
            <ac:spMk id="3" creationId="{64543070-B029-47CC-ADE2-0D3FDC9EF6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14B1C-59F0-4D4F-BDE3-5D69133E31EE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6221C-0B18-4FA3-BFD3-922E6DF1F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8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6221C-0B18-4FA3-BFD3-922E6DF1F9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8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6221C-0B18-4FA3-BFD3-922E6DF1F9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4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70F9-3E6A-4A5A-8B81-D498926D6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0826A-5672-485C-8010-3778EB640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1627C-DC14-4E51-90B5-A6B39434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A3C7-BDD2-4723-ADEB-07181153E87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70843-4EFC-4783-9331-DE141927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B570C-554E-405C-90CD-F5407562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E8D-0FA6-4495-BAE4-BD091C14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8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E951-0A02-48C8-A129-64C69071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D6DCB-2D29-446E-B13E-70BFEAD0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9B72-A870-4F43-A4AA-7E199935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A3C7-BDD2-4723-ADEB-07181153E87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03DB7-2FA5-45C1-A520-EF982C14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ED353-C708-499B-9CD3-D7B14B90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E8D-0FA6-4495-BAE4-BD091C14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1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A9E27B-C960-416B-A236-F4F827820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4E7C6-812F-480D-93A0-BCA63BF76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9CEE9-BB55-4EF2-875C-EA7C2410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A3C7-BDD2-4723-ADEB-07181153E87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E3EA5-1643-4008-A5E1-839CE911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97018-2D7F-4905-A4AA-089D1014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E8D-0FA6-4495-BAE4-BD091C14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6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91FD-1CF1-4FE1-9B25-29F242879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58015-1781-4675-89C5-B83AE6EFD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0E91A-3B6F-4063-A7E9-1564BF09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A3C7-BDD2-4723-ADEB-07181153E87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D8499-19FB-43D1-908F-F6707A86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784F5-2B2D-49B6-8A2D-AF906CC3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E8D-0FA6-4495-BAE4-BD091C14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1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0A10-1432-4E2D-932E-B7B4F74F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60E35-3307-4926-B8CF-28A1C729A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8B283-925B-43C4-B6BF-55C2539F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A3C7-BDD2-4723-ADEB-07181153E87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4EE11-5285-4A6A-9506-68DB37B0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D2D33-485F-4C0D-9D6C-718290087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E8D-0FA6-4495-BAE4-BD091C14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6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FACE-B9A8-4C8B-9E3A-D5906134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131F3-B2DA-4FBB-8571-86E958207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CEA0A-8792-46DB-95B4-CFEA301B2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FB1B5-5669-4A94-85F7-6FF1CE1BE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A3C7-BDD2-4723-ADEB-07181153E87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0FF60-67AA-4600-A385-61505412E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59CBF-E7BC-4220-BB1F-E32ABDBA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E8D-0FA6-4495-BAE4-BD091C14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8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9B60-36FF-4AF2-9998-2080C8C5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20427-4F1D-4D14-BEBC-85767DE25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D24E6-9EDB-4E6E-B66B-E2C3AC733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991A8-7624-473F-BAD8-28F16D954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FCE62A-831A-4930-A24F-83B1B819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DCD48D-105F-4594-82EE-99EF9D5A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A3C7-BDD2-4723-ADEB-07181153E87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F4BEA2-752C-4D24-973D-A7B79E5F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0884F9-04B4-4E32-A05C-4C3F5CB2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E8D-0FA6-4495-BAE4-BD091C14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1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E7452-D0BF-4D41-91DD-D0D4DD28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1070F-6DFB-4DA8-8F25-0F5DD5BC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A3C7-BDD2-4723-ADEB-07181153E87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36126-0B7F-434C-B3E5-021ED7CC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4C4F9-F8EB-423F-9281-CA304A3A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E8D-0FA6-4495-BAE4-BD091C14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8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69D2B-34A0-4039-8052-C58E7170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A3C7-BDD2-4723-ADEB-07181153E87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8BF0C3-01F0-4DDA-B2ED-821145E2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4B87A-DD73-4ABB-AB1F-253BBA59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E8D-0FA6-4495-BAE4-BD091C14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27D6-744C-4334-BDDE-7DF72AA0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28FFF-37E9-494A-AB2D-AD5FE27FA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25F3D-94D4-4E3A-A9E9-096F517B8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AAC2-EE46-401F-AF24-349EC5A1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A3C7-BDD2-4723-ADEB-07181153E87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DA9D3-7FC3-445F-BA09-4C95F9C6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AFD76-4134-4F24-8E6B-AC6805DD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E8D-0FA6-4495-BAE4-BD091C14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9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66BD-9973-4050-8CDC-30874D1C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A134BD-A6A0-4AEA-B828-80E81287F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63203-7411-4DB8-ACAF-E7857BE4A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BEB35-2036-404B-9773-E9540183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A3C7-BDD2-4723-ADEB-07181153E87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5EAA2-3A06-4E92-AD55-267EF5041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9A33D-2318-4BD2-A451-6A3EFF38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4E8D-0FA6-4495-BAE4-BD091C14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2EF2AA-4662-44C0-A225-1098768D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18522-95CB-488F-B470-3D7F2BA99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1847C-23B6-4FF4-8AFB-2D8E3A2D2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A3C7-BDD2-4723-ADEB-07181153E87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33CC8-040C-4B74-A110-86E7A62F5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B108E-46BE-43AC-88B4-3DF34322A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4E8D-0FA6-4495-BAE4-BD091C14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0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A8E93-DDC9-49F6-B1F9-8FD84D55A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95358"/>
            <a:ext cx="9000226" cy="2387600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  <a:latin typeface="Abadi" panose="020B0604020104020204" pitchFamily="34" charset="0"/>
              </a:rPr>
              <a:t>Diversification, Ricardian Rents, and Tobin’s Q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DB294-F476-4CCF-9B8B-BFCBCC435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934" y="3668701"/>
            <a:ext cx="7113917" cy="2329132"/>
          </a:xfrm>
        </p:spPr>
        <p:txBody>
          <a:bodyPr>
            <a:normAutofit/>
          </a:bodyPr>
          <a:lstStyle/>
          <a:p>
            <a:r>
              <a:rPr lang="en-US" b="1" dirty="0"/>
              <a:t>Cynthia A. Montgomery and Birger Wernerfelt</a:t>
            </a:r>
          </a:p>
          <a:p>
            <a:r>
              <a:rPr lang="en-US" dirty="0"/>
              <a:t>RAND Journal of Economics</a:t>
            </a:r>
          </a:p>
          <a:p>
            <a:r>
              <a:rPr lang="en-US" dirty="0"/>
              <a:t>Vol. 19, No. 4 Winter 1988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46CFE-D20F-4860-A411-29F94376F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" b="24225"/>
          <a:stretch/>
        </p:blipFill>
        <p:spPr>
          <a:xfrm>
            <a:off x="9054997" y="768396"/>
            <a:ext cx="2347452" cy="2660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643659-01ED-4A87-8365-58BA748CC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70"/>
          <a:stretch/>
        </p:blipFill>
        <p:spPr>
          <a:xfrm>
            <a:off x="9054997" y="3668701"/>
            <a:ext cx="2347453" cy="26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4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D41C-5AE2-4D6D-976A-95FFC411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  <a:latin typeface="Abadi" panose="020B0604020104020204" pitchFamily="34" charset="0"/>
              </a:rPr>
              <a:t>Data and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BC2A2-0A66-449E-BF9E-F6F4B58D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517" y="1825625"/>
            <a:ext cx="11124157" cy="4351338"/>
          </a:xfrm>
        </p:spPr>
        <p:txBody>
          <a:bodyPr/>
          <a:lstStyle/>
          <a:p>
            <a:r>
              <a:rPr lang="en-US" dirty="0"/>
              <a:t>Construct estimates of the following variables:</a:t>
            </a:r>
          </a:p>
        </p:txBody>
      </p:sp>
      <p:pic>
        <p:nvPicPr>
          <p:cNvPr id="4" name="Bild 7" descr="q-formula.png">
            <a:extLst>
              <a:ext uri="{FF2B5EF4-FFF2-40B4-BE49-F238E27FC236}">
                <a16:creationId xmlns:a16="http://schemas.microsoft.com/office/drawing/2014/main" id="{22B71A8D-7929-46A3-A94A-FFE6A3D69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649" y="2463652"/>
            <a:ext cx="7466400" cy="25083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F39023-E3A8-0C4C-C8F1-72DDAD05DC06}"/>
              </a:ext>
            </a:extLst>
          </p:cNvPr>
          <p:cNvSpPr txBox="1"/>
          <p:nvPr/>
        </p:nvSpPr>
        <p:spPr>
          <a:xfrm>
            <a:off x="1250323" y="4906931"/>
            <a:ext cx="1040154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 (Body)"/>
              </a:rPr>
              <a:t>Diversification:</a:t>
            </a:r>
          </a:p>
          <a:p>
            <a:endParaRPr lang="en-US" sz="2000" dirty="0">
              <a:latin typeface="Calibri (Body)"/>
            </a:endParaRPr>
          </a:p>
          <a:p>
            <a:r>
              <a:rPr lang="en-US" dirty="0">
                <a:latin typeface="Calibri (Body)"/>
              </a:rPr>
              <a:t>Di: vectors of dummy variables (one if firm </a:t>
            </a:r>
            <a:r>
              <a:rPr lang="en-US" i="1" dirty="0" err="1">
                <a:latin typeface="Calibri (Body)"/>
              </a:rPr>
              <a:t>i</a:t>
            </a:r>
            <a:r>
              <a:rPr lang="en-US" dirty="0">
                <a:latin typeface="Calibri (Body)"/>
              </a:rPr>
              <a:t> is active in two-digit industry </a:t>
            </a:r>
            <a:r>
              <a:rPr lang="en-US" i="1" dirty="0">
                <a:latin typeface="Calibri (Body)"/>
              </a:rPr>
              <a:t>j</a:t>
            </a:r>
            <a:r>
              <a:rPr lang="en-US" dirty="0">
                <a:latin typeface="Calibri (Body)"/>
              </a:rPr>
              <a:t>)</a:t>
            </a:r>
            <a:endParaRPr lang="en-US" sz="2000" dirty="0">
              <a:latin typeface="Calibri (Body)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19CDD9-4CCE-EBD4-54E5-9B0582B07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369" y="4793295"/>
            <a:ext cx="1837991" cy="69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B194-AD07-49C9-9731-6FFBB8A1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725" y="365125"/>
            <a:ext cx="12277725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  <a:latin typeface="Abadi" panose="020B0604020104020204" pitchFamily="34" charset="0"/>
              </a:rPr>
              <a:t>Data, Measures, and Tests</a:t>
            </a:r>
          </a:p>
        </p:txBody>
      </p:sp>
      <p:pic>
        <p:nvPicPr>
          <p:cNvPr id="4" name="Bild 7" descr="q-formula.png">
            <a:extLst>
              <a:ext uri="{FF2B5EF4-FFF2-40B4-BE49-F238E27FC236}">
                <a16:creationId xmlns:a16="http://schemas.microsoft.com/office/drawing/2014/main" id="{E3F4E026-85A0-4713-B316-BE6616DDA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126" y="1708494"/>
            <a:ext cx="9500844" cy="1943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4046D8-54EF-4BDA-967A-0658E3F0788C}"/>
              </a:ext>
            </a:extLst>
          </p:cNvPr>
          <p:cNvSpPr txBox="1"/>
          <p:nvPr/>
        </p:nvSpPr>
        <p:spPr>
          <a:xfrm>
            <a:off x="1508185" y="3780436"/>
            <a:ext cx="97837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n-US" dirty="0">
                <a:latin typeface="Abadi" panose="020B0604020104020204" pitchFamily="34" charset="0"/>
                <a:ea typeface="Cambria Math" panose="02040503050406030204" pitchFamily="18" charset="0"/>
              </a:rPr>
              <a:t>0</a:t>
            </a:r>
            <a:r>
              <a:rPr lang="en-US" dirty="0">
                <a:latin typeface="Abadi" panose="020B0604020104020204" pitchFamily="34" charset="0"/>
                <a:ea typeface="Cambria Math" panose="02040503050406030204" pitchFamily="18" charset="0"/>
                <a:sym typeface="Wingdings" panose="05000000000000000000" pitchFamily="2" charset="2"/>
              </a:rPr>
              <a:t> Value of q under perfect competition (Should be roughly 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n-US" dirty="0">
                <a:latin typeface="Abadi" panose="020B0604020104020204" pitchFamily="34" charset="0"/>
                <a:ea typeface="Cambria Math" panose="02040503050406030204" pitchFamily="18" charset="0"/>
              </a:rPr>
              <a:t>1</a:t>
            </a:r>
            <a:r>
              <a:rPr lang="en-US" dirty="0">
                <a:latin typeface="Abadi" panose="020B0604020104020204" pitchFamily="34" charset="0"/>
                <a:ea typeface="Cambria Math" panose="02040503050406030204" pitchFamily="18" charset="0"/>
                <a:sym typeface="Wingdings" panose="05000000000000000000" pitchFamily="2" charset="2"/>
              </a:rPr>
              <a:t> Coefficient of purchased intangible assets (Should be 10/3)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n-US" dirty="0">
                <a:latin typeface="Abadi" panose="020B0604020104020204" pitchFamily="34" charset="0"/>
                <a:ea typeface="Cambria Math" panose="02040503050406030204" pitchFamily="18" charset="0"/>
              </a:rPr>
              <a:t>2</a:t>
            </a:r>
            <a:r>
              <a:rPr lang="en-US" dirty="0">
                <a:latin typeface="Abadi" panose="020B0604020104020204" pitchFamily="34" charset="0"/>
                <a:ea typeface="Cambria Math" panose="02040503050406030204" pitchFamily="18" charset="0"/>
                <a:sym typeface="Wingdings" panose="05000000000000000000" pitchFamily="2" charset="2"/>
              </a:rPr>
              <a:t> Coefficient of purchased intangible assets (Should be 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n-US" dirty="0">
                <a:latin typeface="Abadi" panose="020B0604020104020204" pitchFamily="34" charset="0"/>
                <a:ea typeface="Cambria Math" panose="02040503050406030204" pitchFamily="18" charset="0"/>
              </a:rPr>
              <a:t>3</a:t>
            </a:r>
            <a:r>
              <a:rPr lang="en-US" dirty="0">
                <a:latin typeface="Abadi" panose="020B0604020104020204" pitchFamily="34" charset="0"/>
                <a:ea typeface="Cambria Math" panose="02040503050406030204" pitchFamily="18" charset="0"/>
                <a:sym typeface="Wingdings" panose="05000000000000000000" pitchFamily="2" charset="2"/>
              </a:rPr>
              <a:t> Coefficient of concentration (Unlikely to be significantly different from 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4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  <a:ea typeface="Cambria Math" panose="02040503050406030204" pitchFamily="18" charset="0"/>
                <a:sym typeface="Wingdings" panose="05000000000000000000" pitchFamily="2" charset="2"/>
              </a:rPr>
              <a:t> Coefficient of market share/indicator of Ricardian rents (Expected to be positive)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n-US" b="1" dirty="0">
                <a:solidFill>
                  <a:srgbClr val="000099"/>
                </a:solidFill>
                <a:latin typeface="Abadi" panose="020B0604020104020204" pitchFamily="34" charset="0"/>
                <a:ea typeface="Cambria Math" panose="02040503050406030204" pitchFamily="18" charset="0"/>
              </a:rPr>
              <a:t>5</a:t>
            </a:r>
            <a:r>
              <a:rPr lang="en-US" b="1" dirty="0">
                <a:solidFill>
                  <a:srgbClr val="000099"/>
                </a:solidFill>
                <a:latin typeface="Abadi" panose="020B0604020104020204" pitchFamily="34" charset="0"/>
                <a:ea typeface="Cambria Math" panose="02040503050406030204" pitchFamily="18" charset="0"/>
                <a:sym typeface="Wingdings" panose="05000000000000000000" pitchFamily="2" charset="2"/>
              </a:rPr>
              <a:t> Coefficient of diversification ( Expected to be negative)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n-US" dirty="0">
                <a:latin typeface="Abadi" panose="020B0604020104020204" pitchFamily="34" charset="0"/>
                <a:ea typeface="Cambria Math" panose="02040503050406030204" pitchFamily="18" charset="0"/>
              </a:rPr>
              <a:t>6</a:t>
            </a:r>
            <a:r>
              <a:rPr lang="en-US" dirty="0">
                <a:latin typeface="Abadi" panose="020B0604020104020204" pitchFamily="34" charset="0"/>
                <a:ea typeface="Cambria Math" panose="02040503050406030204" pitchFamily="18" charset="0"/>
                <a:sym typeface="Wingdings" panose="05000000000000000000" pitchFamily="2" charset="2"/>
              </a:rPr>
              <a:t> Coefficient of foreign sales (Hard to assess)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n-US" dirty="0">
                <a:latin typeface="Abadi" panose="020B0604020104020204" pitchFamily="34" charset="0"/>
                <a:ea typeface="Cambria Math" panose="02040503050406030204" pitchFamily="18" charset="0"/>
              </a:rPr>
              <a:t>7</a:t>
            </a:r>
            <a:r>
              <a:rPr lang="en-US" dirty="0">
                <a:latin typeface="Abadi" panose="020B0604020104020204" pitchFamily="34" charset="0"/>
                <a:ea typeface="Cambria Math" panose="02040503050406030204" pitchFamily="18" charset="0"/>
                <a:sym typeface="Wingdings" panose="05000000000000000000" pitchFamily="2" charset="2"/>
              </a:rPr>
              <a:t> Coefficient of industry growth/captures disequilibrium effects (Expected to be positive)</a:t>
            </a:r>
            <a:endParaRPr lang="en-US" dirty="0">
              <a:latin typeface="Abadi" panose="020B0604020104020204" pitchFamily="34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9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3281-6136-43FB-B60E-E8AF7E1D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28" y="33735"/>
            <a:ext cx="10341634" cy="99417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  <a:latin typeface="Abadi" panose="020B0604020104020204" pitchFamily="34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29902-0415-4118-92D3-D9F661945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01" y="5325700"/>
            <a:ext cx="11358338" cy="97155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Findings are consistent with the idea that diversification is prompted by excess capacity in rent-yielding factors that are subject to market failure</a:t>
            </a:r>
          </a:p>
        </p:txBody>
      </p:sp>
      <p:pic>
        <p:nvPicPr>
          <p:cNvPr id="4" name="Bild 7" descr="q-formula.png">
            <a:extLst>
              <a:ext uri="{FF2B5EF4-FFF2-40B4-BE49-F238E27FC236}">
                <a16:creationId xmlns:a16="http://schemas.microsoft.com/office/drawing/2014/main" id="{E0EE0705-D06F-4CF0-850C-0F44CAD778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2"/>
          <a:stretch/>
        </p:blipFill>
        <p:spPr>
          <a:xfrm>
            <a:off x="3857981" y="1027906"/>
            <a:ext cx="8037846" cy="37893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D49DBB-5AF6-F735-71F5-E5BEA67FB4BF}"/>
              </a:ext>
            </a:extLst>
          </p:cNvPr>
          <p:cNvSpPr/>
          <p:nvPr/>
        </p:nvSpPr>
        <p:spPr>
          <a:xfrm>
            <a:off x="8699383" y="1690688"/>
            <a:ext cx="1317072" cy="271353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7CB09-B942-9934-00D9-623F01BA85A7}"/>
              </a:ext>
            </a:extLst>
          </p:cNvPr>
          <p:cNvSpPr txBox="1"/>
          <p:nvPr/>
        </p:nvSpPr>
        <p:spPr>
          <a:xfrm>
            <a:off x="141046" y="1523960"/>
            <a:ext cx="35737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badi" panose="020B0604020104020204" pitchFamily="34" charset="0"/>
              </a:rPr>
              <a:t>Firms earn decreasing average rents as they diversify more widely.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badi" panose="020B06040201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badi" panose="020B0604020104020204" pitchFamily="34" charset="0"/>
              </a:rPr>
              <a:t>This does not mean                                                                                                                                           that diversification                                                                                                                                                                  conflicts with value                                                                      maximization.</a:t>
            </a:r>
          </a:p>
        </p:txBody>
      </p:sp>
    </p:spTree>
    <p:extLst>
      <p:ext uri="{BB962C8B-B14F-4D97-AF65-F5344CB8AC3E}">
        <p14:creationId xmlns:p14="http://schemas.microsoft.com/office/powerpoint/2010/main" val="141076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65C9-4646-4A7B-9241-7E47D594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  <a:latin typeface="Abadi" panose="020B0604020104020204" pitchFamily="34" charset="0"/>
              </a:rPr>
              <a:t>Empirical limitations</a:t>
            </a:r>
            <a:r>
              <a:rPr lang="en-US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43070-B029-47CC-ADE2-0D3FDC9EF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61" y="1697038"/>
            <a:ext cx="11806776" cy="4575176"/>
          </a:xfrm>
        </p:spPr>
        <p:txBody>
          <a:bodyPr>
            <a:normAutofit/>
          </a:bodyPr>
          <a:lstStyle/>
          <a:p>
            <a:pPr lvl="1">
              <a:spcAft>
                <a:spcPts val="1800"/>
              </a:spcAft>
            </a:pPr>
            <a:r>
              <a:rPr lang="en-US" sz="2800" dirty="0"/>
              <a:t>Higher Tobin’s Q captures not only Ricardian rents but also monopoly rents.</a:t>
            </a:r>
          </a:p>
          <a:p>
            <a:pPr lvl="1">
              <a:spcAft>
                <a:spcPts val="1800"/>
              </a:spcAft>
            </a:pPr>
            <a:endParaRPr lang="en-US" sz="2800" dirty="0"/>
          </a:p>
          <a:p>
            <a:pPr lvl="1">
              <a:spcAft>
                <a:spcPts val="1800"/>
              </a:spcAft>
            </a:pPr>
            <a:r>
              <a:rPr lang="en-US" sz="2800" dirty="0"/>
              <a:t>The study pertains only to large, successful firms, the theory is not expected to extend to small, competitive firms.</a:t>
            </a:r>
          </a:p>
          <a:p>
            <a:pPr lvl="1">
              <a:spcAft>
                <a:spcPts val="1800"/>
              </a:spcAft>
            </a:pPr>
            <a:endParaRPr lang="en-US" sz="2800"/>
          </a:p>
          <a:p>
            <a:pPr lvl="1">
              <a:spcAft>
                <a:spcPts val="1800"/>
              </a:spcAft>
            </a:pPr>
            <a:r>
              <a:rPr lang="en-US" sz="2800"/>
              <a:t>Both </a:t>
            </a:r>
            <a:r>
              <a:rPr lang="en-US" sz="2800" dirty="0"/>
              <a:t>theory and tests refer to average rents, not total profits.</a:t>
            </a:r>
          </a:p>
        </p:txBody>
      </p:sp>
    </p:spTree>
    <p:extLst>
      <p:ext uri="{BB962C8B-B14F-4D97-AF65-F5344CB8AC3E}">
        <p14:creationId xmlns:p14="http://schemas.microsoft.com/office/powerpoint/2010/main" val="236253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7BC4-EF24-4E74-86A8-6710D251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0099"/>
                </a:solidFill>
                <a:latin typeface="Abadi" panose="020B0604020104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0DB24-2C39-4DDA-AFDE-C668564C0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244"/>
            <a:ext cx="10515600" cy="5135593"/>
          </a:xfrm>
        </p:spPr>
        <p:txBody>
          <a:bodyPr>
            <a:normAutofit/>
          </a:bodyPr>
          <a:lstStyle/>
          <a:p>
            <a:r>
              <a:rPr lang="en-US" u="sng" dirty="0">
                <a:latin typeface="Abadi" panose="020B0604020104020204" pitchFamily="34" charset="0"/>
              </a:rPr>
              <a:t>Prevailing theory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>
                <a:latin typeface="Abadi" panose="020B0604020104020204" pitchFamily="34" charset="0"/>
                <a:sym typeface="Wingdings" panose="05000000000000000000" pitchFamily="2" charset="2"/>
              </a:rPr>
              <a:t> Firms diversify in response to excess capacity of factors that are subject to market failure</a:t>
            </a:r>
          </a:p>
          <a:p>
            <a:pPr marL="457200" lvl="1" indent="0">
              <a:buNone/>
            </a:pPr>
            <a:endParaRPr lang="en-US" dirty="0"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r>
              <a:rPr lang="en-US" u="sng" dirty="0">
                <a:latin typeface="Abadi" panose="020B0604020104020204" pitchFamily="34" charset="0"/>
                <a:sym typeface="Wingdings" panose="05000000000000000000" pitchFamily="2" charset="2"/>
              </a:rPr>
              <a:t>Goal</a:t>
            </a:r>
            <a:r>
              <a:rPr lang="en-US" dirty="0">
                <a:latin typeface="Abadi" panose="020B0604020104020204" pitchFamily="34" charset="0"/>
                <a:sym typeface="Wingdings" panose="05000000000000000000" pitchFamily="2" charset="2"/>
              </a:rPr>
              <a:t>  To extend this theory by considering the heterogeneity of factors</a:t>
            </a:r>
          </a:p>
          <a:p>
            <a:pPr marL="0" indent="0">
              <a:buNone/>
            </a:pPr>
            <a:endParaRPr lang="en-US" dirty="0"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r>
              <a:rPr lang="en-US" u="sng" dirty="0">
                <a:latin typeface="Abadi" panose="020B0604020104020204" pitchFamily="34" charset="0"/>
                <a:sym typeface="Wingdings" panose="05000000000000000000" pitchFamily="2" charset="2"/>
              </a:rPr>
              <a:t>Main argument</a:t>
            </a:r>
            <a:r>
              <a:rPr lang="en-US" dirty="0">
                <a:latin typeface="Abadi" panose="020B0604020104020204" pitchFamily="34" charset="0"/>
                <a:sym typeface="Wingdings" panose="05000000000000000000" pitchFamily="2" charset="2"/>
              </a:rPr>
              <a:t>  The more widely a firm diversifies, the lower will be its average rents.</a:t>
            </a:r>
          </a:p>
          <a:p>
            <a:endParaRPr lang="en-US" dirty="0"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r>
              <a:rPr lang="en-US" u="sng" dirty="0">
                <a:latin typeface="Abadi" panose="020B0604020104020204" pitchFamily="34" charset="0"/>
                <a:sym typeface="Wingdings" panose="05000000000000000000" pitchFamily="2" charset="2"/>
              </a:rPr>
              <a:t>Empirical test</a:t>
            </a:r>
            <a:r>
              <a:rPr lang="en-US" dirty="0">
                <a:latin typeface="Abadi" panose="020B0604020104020204" pitchFamily="34" charset="0"/>
                <a:sym typeface="Wingdings" panose="05000000000000000000" pitchFamily="2" charset="2"/>
              </a:rPr>
              <a:t>  Tobin’s Q as the measure of economic rents</a:t>
            </a:r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5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8F096-A55F-148C-8B66-46F2A403A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13202-5009-2E51-4022-6FFC61108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17" y="1371833"/>
            <a:ext cx="11096446" cy="437174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latin typeface="Abadi" panose="020B0604020104020204" pitchFamily="34" charset="0"/>
              </a:rPr>
              <a:t>R</a:t>
            </a:r>
            <a:r>
              <a:rPr lang="en-US" altLang="zh-CN" b="1" dirty="0">
                <a:latin typeface="Abadi" panose="020B0604020104020204" pitchFamily="34" charset="0"/>
              </a:rPr>
              <a:t>ents </a:t>
            </a:r>
            <a:r>
              <a:rPr lang="en-US" b="1" dirty="0">
                <a:latin typeface="Abadi" panose="020B0604020104020204" pitchFamily="34" charset="0"/>
              </a:rPr>
              <a:t>Sources</a:t>
            </a:r>
          </a:p>
          <a:p>
            <a:pPr lvl="1">
              <a:lnSpc>
                <a:spcPct val="120000"/>
              </a:lnSpc>
              <a:buFont typeface="Abadi" panose="020B0604020104020204" pitchFamily="34" charset="0"/>
              <a:buChar char="–"/>
            </a:pPr>
            <a:r>
              <a:rPr lang="en-US" sz="2800" dirty="0">
                <a:latin typeface="Abadi" panose="020B0604020104020204" pitchFamily="34" charset="0"/>
              </a:rPr>
              <a:t>Collusive relationships with competitors </a:t>
            </a:r>
            <a:r>
              <a:rPr lang="en-US" sz="2800" dirty="0">
                <a:latin typeface="Abadi" panose="020B0604020104020204" pitchFamily="34" charset="0"/>
                <a:sym typeface="Wingdings" panose="05000000000000000000" pitchFamily="2" charset="2"/>
              </a:rPr>
              <a:t> Monopoly rents</a:t>
            </a:r>
          </a:p>
          <a:p>
            <a:pPr lvl="1">
              <a:lnSpc>
                <a:spcPct val="120000"/>
              </a:lnSpc>
              <a:buFont typeface="Abadi" panose="020B0604020104020204" pitchFamily="34" charset="0"/>
              <a:buChar char="–"/>
            </a:pPr>
            <a:r>
              <a:rPr lang="en-US" sz="2800" dirty="0">
                <a:latin typeface="Abadi" panose="020B0604020104020204" pitchFamily="34" charset="0"/>
                <a:sym typeface="Wingdings" panose="05000000000000000000" pitchFamily="2" charset="2"/>
              </a:rPr>
              <a:t>Disequilibrium effects (luck)  Schumpeterian rents </a:t>
            </a:r>
          </a:p>
          <a:p>
            <a:pPr lvl="1">
              <a:lnSpc>
                <a:spcPct val="120000"/>
              </a:lnSpc>
              <a:buFont typeface="Abadi" panose="020B0604020104020204" pitchFamily="34" charset="0"/>
              <a:buChar char="–"/>
            </a:pPr>
            <a:r>
              <a:rPr lang="en-US" sz="2800" b="1" dirty="0">
                <a:latin typeface="Abadi" panose="020B0604020104020204" pitchFamily="34" charset="0"/>
                <a:sym typeface="Wingdings" panose="05000000000000000000" pitchFamily="2" charset="2"/>
              </a:rPr>
              <a:t>Unique factors  Ricardian rents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800" dirty="0"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pPr marL="360000" lvl="1" indent="-360000">
              <a:lnSpc>
                <a:spcPct val="120000"/>
              </a:lnSpc>
            </a:pPr>
            <a:r>
              <a:rPr lang="en-US" sz="2800" dirty="0">
                <a:latin typeface="Abadi" panose="020B0604020104020204" pitchFamily="34" charset="0"/>
                <a:sym typeface="Wingdings" panose="05000000000000000000" pitchFamily="2" charset="2"/>
              </a:rPr>
              <a:t>Ricardian rents may be appropriated by owners of inimitable factors, or by their trading partners if relationship specific investments tie the parties together.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F6F647-CAFF-9393-2D80-4C53DC293B53}"/>
              </a:ext>
            </a:extLst>
          </p:cNvPr>
          <p:cNvSpPr txBox="1">
            <a:spLocks/>
          </p:cNvSpPr>
          <p:nvPr/>
        </p:nvSpPr>
        <p:spPr>
          <a:xfrm>
            <a:off x="41451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0099"/>
                </a:solidFill>
                <a:latin typeface="Abadi" panose="020B0604020104020204" pitchFamily="34" charset="0"/>
              </a:rPr>
              <a:t>Ricardian rents</a:t>
            </a:r>
          </a:p>
        </p:txBody>
      </p:sp>
    </p:spTree>
    <p:extLst>
      <p:ext uri="{BB962C8B-B14F-4D97-AF65-F5344CB8AC3E}">
        <p14:creationId xmlns:p14="http://schemas.microsoft.com/office/powerpoint/2010/main" val="56659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6F7CF5-60F2-4900-AC63-FEC5E9CE1D21}"/>
              </a:ext>
            </a:extLst>
          </p:cNvPr>
          <p:cNvSpPr txBox="1">
            <a:spLocks/>
          </p:cNvSpPr>
          <p:nvPr/>
        </p:nvSpPr>
        <p:spPr>
          <a:xfrm>
            <a:off x="461962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0099"/>
                </a:solidFill>
                <a:latin typeface="Abadi" panose="020B0604020104020204" pitchFamily="34" charset="0"/>
              </a:rPr>
              <a:t>Diversification </a:t>
            </a:r>
            <a:r>
              <a:rPr lang="en-US" dirty="0">
                <a:solidFill>
                  <a:schemeClr val="accent1"/>
                </a:solidFill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8881BA-C254-40B7-B46D-BB9A4B460DD1}"/>
              </a:ext>
            </a:extLst>
          </p:cNvPr>
          <p:cNvSpPr txBox="1">
            <a:spLocks/>
          </p:cNvSpPr>
          <p:nvPr/>
        </p:nvSpPr>
        <p:spPr>
          <a:xfrm>
            <a:off x="547688" y="1454313"/>
            <a:ext cx="10958512" cy="3927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US" dirty="0">
                <a:latin typeface="Abadi" panose="020B0604020104020204" pitchFamily="34" charset="0"/>
              </a:rPr>
              <a:t>A way to appropriate Ricardian rents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Abadi" panose="020B0604020104020204" pitchFamily="34" charset="0"/>
              </a:rPr>
              <a:t>Factor has excess capacity and can be used beyond the firm’s current scope </a:t>
            </a:r>
          </a:p>
          <a:p>
            <a:pPr marL="720000" indent="-360000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en-US" dirty="0">
                <a:latin typeface="Abadi" panose="020B0604020104020204" pitchFamily="34" charset="0"/>
                <a:sym typeface="Wingdings" panose="05000000000000000000" pitchFamily="2" charset="2"/>
              </a:rPr>
              <a:t>If the </a:t>
            </a:r>
            <a:r>
              <a:rPr lang="en-US" dirty="0">
                <a:latin typeface="Abadi" panose="020B0604020104020204" pitchFamily="34" charset="0"/>
              </a:rPr>
              <a:t>factor is subject to market imperfections, firms can use capacity internally instead of selling or renting it. </a:t>
            </a:r>
          </a:p>
          <a:p>
            <a:pPr marL="1296000" indent="-360000">
              <a:lnSpc>
                <a:spcPct val="130000"/>
              </a:lnSpc>
              <a:buFont typeface="Wingdings" panose="05000000000000000000" pitchFamily="2" charset="2"/>
              <a:buChar char="à"/>
            </a:pPr>
            <a:r>
              <a:rPr lang="en-US" dirty="0">
                <a:latin typeface="Abadi" panose="020B0604020104020204" pitchFamily="34" charset="0"/>
                <a:sym typeface="Wingdings" panose="05000000000000000000" pitchFamily="2" charset="2"/>
              </a:rPr>
              <a:t>Diversification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445E19-791B-4E10-95F6-EC90897D26AD}"/>
              </a:ext>
            </a:extLst>
          </p:cNvPr>
          <p:cNvSpPr txBox="1">
            <a:spLocks/>
          </p:cNvSpPr>
          <p:nvPr/>
        </p:nvSpPr>
        <p:spPr>
          <a:xfrm>
            <a:off x="838200" y="5466392"/>
            <a:ext cx="10515600" cy="1274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9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9A99-894C-4A31-92B8-08DDF2E22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56" y="-82536"/>
            <a:ext cx="11906032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  <a:latin typeface="Abadi" panose="020B0604020104020204" pitchFamily="34" charset="0"/>
              </a:rPr>
              <a:t>Diversification </a:t>
            </a:r>
            <a:r>
              <a:rPr lang="en-US" dirty="0">
                <a:solidFill>
                  <a:schemeClr val="accent1"/>
                </a:solidFill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671FC-84BA-4F74-9B74-EBC4C5E0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56" y="1243027"/>
            <a:ext cx="11820088" cy="5326907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spcAft>
                <a:spcPts val="1800"/>
              </a:spcAft>
              <a:buNone/>
            </a:pPr>
            <a:r>
              <a:rPr lang="en-US" dirty="0"/>
              <a:t>The more widely a firm diversifies, the lower will be its average rents.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Closeness of the new market </a:t>
            </a:r>
          </a:p>
          <a:p>
            <a:pPr marL="468000" indent="-324000">
              <a:spcAft>
                <a:spcPts val="600"/>
              </a:spcAft>
            </a:pPr>
            <a:r>
              <a:rPr lang="en-US" dirty="0"/>
              <a:t>Closest market = where the factor yields the highest rents </a:t>
            </a:r>
          </a:p>
          <a:p>
            <a:pPr marL="468000" indent="-324000">
              <a:spcAft>
                <a:spcPts val="600"/>
              </a:spcAft>
            </a:pPr>
            <a:r>
              <a:rPr lang="en-US" dirty="0"/>
              <a:t>Distance to market increases as critical factors in it differ from those in firm’s current scope.</a:t>
            </a:r>
          </a:p>
          <a:p>
            <a:pPr marL="468000" indent="-324000">
              <a:spcAft>
                <a:spcPts val="600"/>
              </a:spcAft>
            </a:pPr>
            <a:r>
              <a:rPr lang="en-US" dirty="0"/>
              <a:t>A firm will transfer excess factors to the closest market. If excess capacity remains, it will enter even more distant markets. </a:t>
            </a:r>
          </a:p>
          <a:p>
            <a:pPr marL="468000" indent="-324000">
              <a:spcAft>
                <a:spcPts val="600"/>
              </a:spcAft>
            </a:pPr>
            <a:r>
              <a:rPr lang="en-US" dirty="0"/>
              <a:t>The more a firm must diversify, </a:t>
            </a:r>
            <a:r>
              <a:rPr lang="en-US" altLang="zh-CN" i="1" dirty="0"/>
              <a:t>c</a:t>
            </a:r>
            <a:r>
              <a:rPr lang="en-US" i="1" dirty="0"/>
              <a:t>eteris paribus</a:t>
            </a:r>
            <a:r>
              <a:rPr lang="en-US" dirty="0"/>
              <a:t>, </a:t>
            </a:r>
            <a:r>
              <a:rPr lang="en-US" altLang="zh-CN" dirty="0"/>
              <a:t>larger </a:t>
            </a:r>
            <a:r>
              <a:rPr lang="en-US" dirty="0"/>
              <a:t>loss in efficiency and </a:t>
            </a:r>
            <a:r>
              <a:rPr lang="en-US" altLang="zh-CN" dirty="0"/>
              <a:t>lower </a:t>
            </a:r>
            <a:r>
              <a:rPr lang="en-US" dirty="0"/>
              <a:t>competitive advantage.</a:t>
            </a:r>
          </a:p>
        </p:txBody>
      </p:sp>
    </p:spTree>
    <p:extLst>
      <p:ext uri="{BB962C8B-B14F-4D97-AF65-F5344CB8AC3E}">
        <p14:creationId xmlns:p14="http://schemas.microsoft.com/office/powerpoint/2010/main" val="39997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5F668-C5B3-4B81-A34D-9BDBEB56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038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  <a:latin typeface="Abadi" panose="020B0604020104020204" pitchFamily="34" charset="0"/>
              </a:rPr>
              <a:t>All things are </a:t>
            </a:r>
            <a:r>
              <a:rPr lang="en-US" u="sng" dirty="0">
                <a:solidFill>
                  <a:srgbClr val="000099"/>
                </a:solidFill>
                <a:latin typeface="Abadi" panose="020B0604020104020204" pitchFamily="34" charset="0"/>
              </a:rPr>
              <a:t>not</a:t>
            </a:r>
            <a:r>
              <a:rPr lang="en-US" dirty="0">
                <a:solidFill>
                  <a:srgbClr val="000099"/>
                </a:solidFill>
                <a:latin typeface="Abadi" panose="020B0604020104020204" pitchFamily="34" charset="0"/>
              </a:rPr>
              <a:t> equal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8CC36-19BD-47C5-8E49-A41D0A98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12" y="1451440"/>
            <a:ext cx="5713688" cy="4989243"/>
          </a:xfrm>
        </p:spPr>
        <p:txBody>
          <a:bodyPr>
            <a:noAutofit/>
          </a:bodyPr>
          <a:lstStyle/>
          <a:p>
            <a:r>
              <a:rPr lang="en-US" sz="2600" dirty="0">
                <a:latin typeface="Abadi" panose="020B0604020104020204" pitchFamily="34" charset="0"/>
              </a:rPr>
              <a:t>Factors may vary in their specificity</a:t>
            </a:r>
          </a:p>
          <a:p>
            <a:endParaRPr lang="en-US" sz="2600" dirty="0">
              <a:latin typeface="Abadi" panose="020B0604020104020204" pitchFamily="34" charset="0"/>
            </a:endParaRPr>
          </a:p>
          <a:p>
            <a:r>
              <a:rPr lang="en-US" sz="2600" u="sng" dirty="0">
                <a:latin typeface="Abadi" panose="020B0604020104020204" pitchFamily="34" charset="0"/>
              </a:rPr>
              <a:t>Less specific factors:</a:t>
            </a:r>
            <a:r>
              <a:rPr lang="en-US" sz="2600" dirty="0">
                <a:latin typeface="Abadi" panose="020B0604020104020204" pitchFamily="34" charset="0"/>
                <a:sym typeface="Wingdings" panose="05000000000000000000" pitchFamily="2" charset="2"/>
              </a:rPr>
              <a:t> those that lose less efficiency as they are applied farther from their origin</a:t>
            </a:r>
          </a:p>
          <a:p>
            <a:pPr marL="0" indent="0">
              <a:buNone/>
            </a:pPr>
            <a:endParaRPr lang="en-US" sz="2600" dirty="0">
              <a:latin typeface="Abadi" panose="020B0604020104020204" pitchFamily="34" charset="0"/>
              <a:sym typeface="Wingdings" panose="05000000000000000000" pitchFamily="2" charset="2"/>
            </a:endParaRPr>
          </a:p>
          <a:p>
            <a:r>
              <a:rPr lang="en-US" sz="2600" dirty="0">
                <a:latin typeface="Abadi" panose="020B0604020104020204" pitchFamily="34" charset="0"/>
                <a:sym typeface="Wingdings" panose="05000000000000000000" pitchFamily="2" charset="2"/>
              </a:rPr>
              <a:t>Less specific factors support wider diversification </a:t>
            </a:r>
            <a:r>
              <a:rPr lang="zh-CN" altLang="en-US" sz="2600" dirty="0">
                <a:latin typeface="Abadi" panose="020B0604020104020204" pitchFamily="34" charset="0"/>
                <a:sym typeface="Wingdings" panose="05000000000000000000" pitchFamily="2" charset="2"/>
              </a:rPr>
              <a:t>→ </a:t>
            </a:r>
            <a:r>
              <a:rPr lang="en-US" altLang="zh-CN" sz="2600" dirty="0">
                <a:latin typeface="Abadi" panose="020B0604020104020204" pitchFamily="34" charset="0"/>
                <a:sym typeface="Wingdings" panose="05000000000000000000" pitchFamily="2" charset="2"/>
              </a:rPr>
              <a:t>Their </a:t>
            </a:r>
            <a:r>
              <a:rPr lang="en-US" sz="2600" dirty="0">
                <a:latin typeface="Abadi" panose="020B0604020104020204" pitchFamily="34" charset="0"/>
                <a:sym typeface="Wingdings" panose="05000000000000000000" pitchFamily="2" charset="2"/>
              </a:rPr>
              <a:t>relatively low</a:t>
            </a:r>
            <a:r>
              <a:rPr lang="en-US" altLang="zh-CN" sz="2600" dirty="0">
                <a:latin typeface="Abadi" panose="020B0604020104020204" pitchFamily="34" charset="0"/>
                <a:sym typeface="Wingdings" panose="05000000000000000000" pitchFamily="2" charset="2"/>
              </a:rPr>
              <a:t>er</a:t>
            </a:r>
            <a:r>
              <a:rPr lang="en-US" sz="2600" dirty="0">
                <a:latin typeface="Abadi" panose="020B0604020104020204" pitchFamily="34" charset="0"/>
                <a:sym typeface="Wingdings" panose="05000000000000000000" pitchFamily="2" charset="2"/>
              </a:rPr>
              <a:t> value </a:t>
            </a:r>
            <a:r>
              <a:rPr lang="en-US" altLang="zh-CN" sz="2600" dirty="0">
                <a:latin typeface="Abadi" panose="020B0604020104020204" pitchFamily="34" charset="0"/>
                <a:sym typeface="Wingdings" panose="05000000000000000000" pitchFamily="2" charset="2"/>
              </a:rPr>
              <a:t>t</a:t>
            </a:r>
            <a:r>
              <a:rPr lang="en-US" sz="2600" dirty="0">
                <a:latin typeface="Abadi" panose="020B0604020104020204" pitchFamily="34" charset="0"/>
                <a:sym typeface="Wingdings" panose="05000000000000000000" pitchFamily="2" charset="2"/>
              </a:rPr>
              <a:t>ends to strengthen the negative relationship between the extent of diversification and average rents. </a:t>
            </a:r>
            <a:endParaRPr lang="en-US" sz="2600" dirty="0">
              <a:latin typeface="Abadi" panose="020B06040201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7C306-4A33-434D-911A-1DA1B3C3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63182"/>
            <a:ext cx="6026092" cy="367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6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F0046-C19F-4B21-A10A-F2B403A7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533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  <a:latin typeface="Abadi" panose="020B0604020104020204" pitchFamily="34" charset="0"/>
              </a:rPr>
              <a:t>Optimal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4FB01-3FFE-429A-B7E5-3A2AD24A0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36" y="1381389"/>
            <a:ext cx="11163215" cy="49432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optimal decision is to apply excess capacity to the closest entry opportunity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optimal diversification increases, average rents decline</a:t>
            </a:r>
          </a:p>
        </p:txBody>
      </p:sp>
      <p:pic>
        <p:nvPicPr>
          <p:cNvPr id="4" name="Bild 8" descr="rel_rent:distance.png">
            <a:extLst>
              <a:ext uri="{FF2B5EF4-FFF2-40B4-BE49-F238E27FC236}">
                <a16:creationId xmlns:a16="http://schemas.microsoft.com/office/drawing/2014/main" id="{0693BF3C-7CBF-440E-B296-4C4824F6D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8" t="10973"/>
          <a:stretch/>
        </p:blipFill>
        <p:spPr>
          <a:xfrm>
            <a:off x="2378990" y="1852220"/>
            <a:ext cx="7434019" cy="4001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ACE2C-9D67-F900-01CA-3CE9B6EA9829}"/>
              </a:ext>
            </a:extLst>
          </p:cNvPr>
          <p:cNvSpPr txBox="1"/>
          <p:nvPr/>
        </p:nvSpPr>
        <p:spPr>
          <a:xfrm>
            <a:off x="9075028" y="2706952"/>
            <a:ext cx="284073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The rent the firm can earn depends on factor specificity and closeness of the new market.</a:t>
            </a:r>
          </a:p>
        </p:txBody>
      </p:sp>
    </p:spTree>
    <p:extLst>
      <p:ext uri="{BB962C8B-B14F-4D97-AF65-F5344CB8AC3E}">
        <p14:creationId xmlns:p14="http://schemas.microsoft.com/office/powerpoint/2010/main" val="17366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FD61-2A04-4066-AEF6-F6D75103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083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  <a:latin typeface="Abadi" panose="020B0604020104020204" pitchFamily="34" charset="0"/>
              </a:rPr>
              <a:t>Tobin’s Q as a measure of rents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37848-1793-4941-8383-2B94973A7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22" y="4163870"/>
            <a:ext cx="11471693" cy="2576797"/>
          </a:xfrm>
        </p:spPr>
        <p:txBody>
          <a:bodyPr/>
          <a:lstStyle/>
          <a:p>
            <a:r>
              <a:rPr lang="en-US" u="sng" dirty="0">
                <a:latin typeface="Abadi" panose="020B0604020104020204" pitchFamily="34" charset="0"/>
              </a:rPr>
              <a:t>Pure-capital market measures</a:t>
            </a:r>
            <a:r>
              <a:rPr lang="en-US" dirty="0">
                <a:latin typeface="Abadi" panose="020B0604020104020204" pitchFamily="34" charset="0"/>
              </a:rPr>
              <a:t> capture only changes in firm value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(not levels of value)</a:t>
            </a:r>
          </a:p>
          <a:p>
            <a:endParaRPr lang="en-US" dirty="0">
              <a:latin typeface="Abadi" panose="020B0604020104020204" pitchFamily="34" charset="0"/>
            </a:endParaRPr>
          </a:p>
          <a:p>
            <a:r>
              <a:rPr lang="en-US" u="sng" dirty="0">
                <a:latin typeface="Abadi" panose="020B0604020104020204" pitchFamily="34" charset="0"/>
              </a:rPr>
              <a:t>Tobin’s Q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>
                <a:latin typeface="Abadi" panose="020B0604020104020204" pitchFamily="34" charset="0"/>
                <a:sym typeface="Wingdings" panose="05000000000000000000" pitchFamily="2" charset="2"/>
              </a:rPr>
              <a:t> Appropriate measure as it combines capital market data with accounting data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FA2030-96E0-46A8-9CDB-66504B06CED6}"/>
              </a:ext>
            </a:extLst>
          </p:cNvPr>
          <p:cNvSpPr txBox="1">
            <a:spLocks/>
          </p:cNvSpPr>
          <p:nvPr/>
        </p:nvSpPr>
        <p:spPr>
          <a:xfrm>
            <a:off x="519023" y="1405731"/>
            <a:ext cx="11471694" cy="257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badi" panose="020B0604020104020204" pitchFamily="34" charset="0"/>
              </a:rPr>
              <a:t>The use of </a:t>
            </a:r>
            <a:r>
              <a:rPr lang="en-US" u="sng" dirty="0">
                <a:latin typeface="Abadi" panose="020B0604020104020204" pitchFamily="34" charset="0"/>
              </a:rPr>
              <a:t>accounting measures </a:t>
            </a:r>
            <a:r>
              <a:rPr lang="en-US" dirty="0">
                <a:latin typeface="Abadi" panose="020B0604020104020204" pitchFamily="34" charset="0"/>
              </a:rPr>
              <a:t>as a proxy for rents fails to consider differences in: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Systematic risk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Disequilibrium effects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Tax laws</a:t>
            </a:r>
          </a:p>
          <a:p>
            <a:pPr lvl="1"/>
            <a:r>
              <a:rPr lang="en-US" dirty="0">
                <a:latin typeface="Abadi" panose="020B0604020104020204" pitchFamily="34" charset="0"/>
              </a:rPr>
              <a:t>Arbitrary accounting conventions</a:t>
            </a:r>
          </a:p>
        </p:txBody>
      </p:sp>
    </p:spTree>
    <p:extLst>
      <p:ext uri="{BB962C8B-B14F-4D97-AF65-F5344CB8AC3E}">
        <p14:creationId xmlns:p14="http://schemas.microsoft.com/office/powerpoint/2010/main" val="86112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2EF0-0EA6-4FA7-B91F-D3E60374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95" y="1"/>
            <a:ext cx="12192000" cy="100072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99"/>
                </a:solidFill>
                <a:latin typeface="Abadi" panose="020B0604020104020204" pitchFamily="34" charset="0"/>
              </a:rPr>
              <a:t>Tobin’s 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2FD7C-8A40-403B-9C49-CBA2DAE1E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21" y="915193"/>
            <a:ext cx="11244532" cy="513557"/>
          </a:xfrm>
        </p:spPr>
        <p:txBody>
          <a:bodyPr/>
          <a:lstStyle/>
          <a:p>
            <a:r>
              <a:rPr lang="en-US" dirty="0"/>
              <a:t>The ratio of market value to the replacement cost of the firm</a:t>
            </a:r>
          </a:p>
        </p:txBody>
      </p:sp>
      <p:pic>
        <p:nvPicPr>
          <p:cNvPr id="4" name="Bild 7" descr="q-formula.png">
            <a:extLst>
              <a:ext uri="{FF2B5EF4-FFF2-40B4-BE49-F238E27FC236}">
                <a16:creationId xmlns:a16="http://schemas.microsoft.com/office/drawing/2014/main" id="{337EA78E-FBC4-44AD-920A-8980C7431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3" y="1610073"/>
            <a:ext cx="7582961" cy="2813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D01EA5-1C3E-9AF9-AB24-64DC869F0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600" y="4459185"/>
            <a:ext cx="1141175" cy="1023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2AAC3E-9DD7-2422-A2B8-E6B16A9B6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374" y="4704772"/>
            <a:ext cx="613651" cy="53268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0D4E9C7-5C41-8D24-E090-AFC0CACCDC52}"/>
              </a:ext>
            </a:extLst>
          </p:cNvPr>
          <p:cNvSpPr/>
          <p:nvPr/>
        </p:nvSpPr>
        <p:spPr>
          <a:xfrm>
            <a:off x="5081587" y="4883684"/>
            <a:ext cx="695325" cy="14287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CCEF0-D836-31E4-954C-73EB1B96D88A}"/>
              </a:ext>
            </a:extLst>
          </p:cNvPr>
          <p:cNvSpPr/>
          <p:nvPr/>
        </p:nvSpPr>
        <p:spPr>
          <a:xfrm>
            <a:off x="2347913" y="3738563"/>
            <a:ext cx="3748087" cy="29051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962F3F-55FD-E862-F7BE-D99B54509056}"/>
              </a:ext>
            </a:extLst>
          </p:cNvPr>
          <p:cNvSpPr txBox="1"/>
          <p:nvPr/>
        </p:nvSpPr>
        <p:spPr>
          <a:xfrm>
            <a:off x="692943" y="5834399"/>
            <a:ext cx="110942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VR/</a:t>
            </a:r>
            <a:r>
              <a:rPr lang="en-US" sz="2000" i="1" dirty="0" err="1"/>
              <a:t>Vp</a:t>
            </a:r>
            <a:r>
              <a:rPr lang="en-US" sz="2000" i="1" dirty="0"/>
              <a:t> </a:t>
            </a:r>
            <a:r>
              <a:rPr lang="en-US" sz="2000" dirty="0"/>
              <a:t>is an increasing function of </a:t>
            </a:r>
            <a:r>
              <a:rPr lang="en-US" sz="2000" i="1" dirty="0"/>
              <a:t>s</a:t>
            </a:r>
            <a:r>
              <a:rPr lang="en-US" sz="2000" dirty="0"/>
              <a:t> and a decreasing function of </a:t>
            </a:r>
            <a:r>
              <a:rPr lang="en-US" sz="2000" i="1" dirty="0"/>
              <a:t>d</a:t>
            </a:r>
            <a:r>
              <a:rPr lang="en-US" sz="2000" dirty="0"/>
              <a:t>, while </a:t>
            </a:r>
            <a:r>
              <a:rPr lang="en-US" sz="2000" i="1" dirty="0"/>
              <a:t>d</a:t>
            </a:r>
            <a:r>
              <a:rPr lang="en-US" sz="2000" dirty="0"/>
              <a:t> is a decreasing function of </a:t>
            </a:r>
            <a:r>
              <a:rPr lang="en-US" sz="2000" i="1" dirty="0"/>
              <a:t>s</a:t>
            </a:r>
            <a:r>
              <a:rPr lang="en-US" sz="2000" dirty="0"/>
              <a:t> and an increasing function of </a:t>
            </a:r>
            <a:r>
              <a:rPr lang="en-US" sz="2000" i="1" dirty="0"/>
              <a:t>o</a:t>
            </a:r>
            <a:r>
              <a:rPr lang="en-US" sz="2000" dirty="0"/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B9AF53-3A1B-F5AC-5E2A-FF8A15471804}"/>
              </a:ext>
            </a:extLst>
          </p:cNvPr>
          <p:cNvSpPr/>
          <p:nvPr/>
        </p:nvSpPr>
        <p:spPr>
          <a:xfrm>
            <a:off x="4067176" y="5192531"/>
            <a:ext cx="376238" cy="247123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38FE2E-2548-4D34-AF4B-864A093C4F0B}"/>
              </a:ext>
            </a:extLst>
          </p:cNvPr>
          <p:cNvSpPr txBox="1"/>
          <p:nvPr/>
        </p:nvSpPr>
        <p:spPr>
          <a:xfrm>
            <a:off x="4594621" y="5231660"/>
            <a:ext cx="2488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99"/>
                </a:solidFill>
              </a:rPr>
              <a:t>s</a:t>
            </a:r>
            <a:r>
              <a:rPr lang="en-US" dirty="0">
                <a:solidFill>
                  <a:srgbClr val="000099"/>
                </a:solidFill>
              </a:rPr>
              <a:t> and </a:t>
            </a:r>
            <a:r>
              <a:rPr lang="en-US" i="1" dirty="0">
                <a:solidFill>
                  <a:srgbClr val="000099"/>
                </a:solidFill>
              </a:rPr>
              <a:t>o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altLang="zh-CN" dirty="0">
                <a:solidFill>
                  <a:srgbClr val="000099"/>
                </a:solidFill>
              </a:rPr>
              <a:t>are </a:t>
            </a:r>
            <a:r>
              <a:rPr lang="en-US" dirty="0">
                <a:solidFill>
                  <a:srgbClr val="000099"/>
                </a:solidFill>
              </a:rPr>
              <a:t>unobserved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7B8629-9411-FD16-9D3A-FB4220359699}"/>
              </a:ext>
            </a:extLst>
          </p:cNvPr>
          <p:cNvSpPr txBox="1"/>
          <p:nvPr/>
        </p:nvSpPr>
        <p:spPr>
          <a:xfrm>
            <a:off x="6799025" y="4517183"/>
            <a:ext cx="406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industry dummies as an instrument for </a:t>
            </a:r>
            <a:r>
              <a:rPr lang="en-US" i="1" dirty="0">
                <a:solidFill>
                  <a:srgbClr val="000099"/>
                </a:solidFill>
              </a:rPr>
              <a:t>d </a:t>
            </a:r>
          </a:p>
          <a:p>
            <a:r>
              <a:rPr lang="en-US" i="1" dirty="0">
                <a:solidFill>
                  <a:srgbClr val="000099"/>
                </a:solidFill>
              </a:rPr>
              <a:t>(average industry-level diversification)</a:t>
            </a:r>
          </a:p>
        </p:txBody>
      </p:sp>
    </p:spTree>
    <p:extLst>
      <p:ext uri="{BB962C8B-B14F-4D97-AF65-F5344CB8AC3E}">
        <p14:creationId xmlns:p14="http://schemas.microsoft.com/office/powerpoint/2010/main" val="3335196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736</Words>
  <Application>Microsoft Office PowerPoint</Application>
  <PresentationFormat>Widescreen</PresentationFormat>
  <Paragraphs>94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Abadi</vt:lpstr>
      <vt:lpstr>Arial</vt:lpstr>
      <vt:lpstr>Calibri</vt:lpstr>
      <vt:lpstr>Calibri (Body)</vt:lpstr>
      <vt:lpstr>Calibri Light</vt:lpstr>
      <vt:lpstr>Cambria Math</vt:lpstr>
      <vt:lpstr>Wingdings</vt:lpstr>
      <vt:lpstr>Office Theme</vt:lpstr>
      <vt:lpstr>Diversification, Ricardian Rents, and Tobin’s Q</vt:lpstr>
      <vt:lpstr>Introduction</vt:lpstr>
      <vt:lpstr>PowerPoint Presentation</vt:lpstr>
      <vt:lpstr>PowerPoint Presentation</vt:lpstr>
      <vt:lpstr>Diversification  </vt:lpstr>
      <vt:lpstr>All things are not equal</vt:lpstr>
      <vt:lpstr>Optimal decision</vt:lpstr>
      <vt:lpstr>Tobin’s Q as a measure of rents </vt:lpstr>
      <vt:lpstr>Tobin’s Q</vt:lpstr>
      <vt:lpstr>Data and Measures</vt:lpstr>
      <vt:lpstr>Data, Measures, and Tests</vt:lpstr>
      <vt:lpstr>Results</vt:lpstr>
      <vt:lpstr>Empirical limitations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Diversification, Ricardian rents, and Tobin’s q</dc:title>
  <dc:creator>Daniela Pedraza</dc:creator>
  <cp:lastModifiedBy>Joe Mahoney</cp:lastModifiedBy>
  <cp:revision>52</cp:revision>
  <dcterms:created xsi:type="dcterms:W3CDTF">2019-09-29T18:09:13Z</dcterms:created>
  <dcterms:modified xsi:type="dcterms:W3CDTF">2024-02-21T02:38:33Z</dcterms:modified>
</cp:coreProperties>
</file>